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81"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3" d="100"/>
          <a:sy n="63" d="100"/>
        </p:scale>
        <p:origin x="76" y="1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1790D0-4B85-4C5D-B440-B4FBEEAACF6C}" type="datetimeFigureOut">
              <a:rPr lang="en-IN" smtClean="0"/>
              <a:t>17-11-2017</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847B1F-6A7E-43C2-932A-0190DF3C3C8F}" type="slidenum">
              <a:rPr lang="en-IN" smtClean="0"/>
              <a:t>‹#›</a:t>
            </a:fld>
            <a:endParaRPr lang="en-IN"/>
          </a:p>
        </p:txBody>
      </p:sp>
    </p:spTree>
    <p:extLst>
      <p:ext uri="{BB962C8B-B14F-4D97-AF65-F5344CB8AC3E}">
        <p14:creationId xmlns:p14="http://schemas.microsoft.com/office/powerpoint/2010/main" val="1453012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Select Actor Service in the next template</a:t>
            </a:r>
            <a:r>
              <a:rPr lang="en-IN" baseline="0" dirty="0" smtClean="0"/>
              <a:t> page.</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2</a:t>
            </a:fld>
            <a:endParaRPr lang="en-IN"/>
          </a:p>
        </p:txBody>
      </p:sp>
    </p:spTree>
    <p:extLst>
      <p:ext uri="{BB962C8B-B14F-4D97-AF65-F5344CB8AC3E}">
        <p14:creationId xmlns:p14="http://schemas.microsoft.com/office/powerpoint/2010/main" val="5801160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Now, go to the </a:t>
            </a:r>
            <a:r>
              <a:rPr lang="en-IN" b="1" dirty="0" err="1" smtClean="0"/>
              <a:t>ISearchActor.cs</a:t>
            </a:r>
            <a:r>
              <a:rPr lang="en-IN" dirty="0" smtClean="0"/>
              <a:t> interface and add the signature for this new method.</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24</a:t>
            </a:fld>
            <a:endParaRPr lang="en-IN"/>
          </a:p>
        </p:txBody>
      </p:sp>
    </p:spTree>
    <p:extLst>
      <p:ext uri="{BB962C8B-B14F-4D97-AF65-F5344CB8AC3E}">
        <p14:creationId xmlns:p14="http://schemas.microsoft.com/office/powerpoint/2010/main" val="815289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Visual Studio will automatically scaffold a new solution for you with three initial projects. It will include a Service Fabric project type (called “</a:t>
            </a:r>
            <a:r>
              <a:rPr lang="en-IN" dirty="0" err="1" smtClean="0"/>
              <a:t>KeywordSearch</a:t>
            </a:r>
            <a:r>
              <a:rPr lang="en-IN" dirty="0" smtClean="0"/>
              <a:t>”) that defines the application with all of its </a:t>
            </a:r>
            <a:r>
              <a:rPr lang="en-IN" dirty="0" err="1" smtClean="0"/>
              <a:t>microservices</a:t>
            </a:r>
            <a:r>
              <a:rPr lang="en-IN" dirty="0" smtClean="0"/>
              <a:t>, an Actor Service project type (called “</a:t>
            </a:r>
            <a:r>
              <a:rPr lang="en-IN" dirty="0" err="1" smtClean="0"/>
              <a:t>SearchActor</a:t>
            </a:r>
            <a:r>
              <a:rPr lang="en-IN" dirty="0" smtClean="0"/>
              <a:t>”), and a Class Library project type (called “</a:t>
            </a:r>
            <a:r>
              <a:rPr lang="en-IN" dirty="0" err="1" smtClean="0"/>
              <a:t>SearchActor.Interfaces</a:t>
            </a:r>
            <a:r>
              <a:rPr lang="en-IN" dirty="0" smtClean="0"/>
              <a:t>”) that includes an interface definition for the Actor Service. In the Solution Explorer window, open the </a:t>
            </a:r>
            <a:r>
              <a:rPr lang="en-IN" b="1" dirty="0" err="1" smtClean="0"/>
              <a:t>SearchActor.cs</a:t>
            </a:r>
            <a:r>
              <a:rPr lang="en-IN" dirty="0" smtClean="0"/>
              <a:t> class file from the </a:t>
            </a:r>
            <a:r>
              <a:rPr lang="en-IN" dirty="0" err="1" smtClean="0"/>
              <a:t>SearchActor</a:t>
            </a:r>
            <a:r>
              <a:rPr lang="en-IN" dirty="0" smtClean="0"/>
              <a:t> project and delete the two methods at the bottom: </a:t>
            </a:r>
            <a:r>
              <a:rPr lang="en-IN" b="1" dirty="0" err="1" smtClean="0"/>
              <a:t>GetCountAsync</a:t>
            </a:r>
            <a:r>
              <a:rPr lang="en-IN" dirty="0" smtClean="0"/>
              <a:t> and </a:t>
            </a:r>
            <a:r>
              <a:rPr lang="en-IN" b="1" dirty="0" err="1" smtClean="0"/>
              <a:t>SetCountAsync</a:t>
            </a:r>
            <a:r>
              <a:rPr lang="en-IN" dirty="0" smtClean="0"/>
              <a:t>.</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4</a:t>
            </a:fld>
            <a:endParaRPr lang="en-IN"/>
          </a:p>
        </p:txBody>
      </p:sp>
    </p:spTree>
    <p:extLst>
      <p:ext uri="{BB962C8B-B14F-4D97-AF65-F5344CB8AC3E}">
        <p14:creationId xmlns:p14="http://schemas.microsoft.com/office/powerpoint/2010/main" val="539433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9</a:t>
            </a:fld>
            <a:endParaRPr lang="en-IN"/>
          </a:p>
        </p:txBody>
      </p:sp>
    </p:spTree>
    <p:extLst>
      <p:ext uri="{BB962C8B-B14F-4D97-AF65-F5344CB8AC3E}">
        <p14:creationId xmlns:p14="http://schemas.microsoft.com/office/powerpoint/2010/main" val="1268770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Go back to </a:t>
            </a:r>
            <a:r>
              <a:rPr lang="en-IN" b="1" dirty="0" err="1" smtClean="0"/>
              <a:t>SearchActor.cs</a:t>
            </a:r>
            <a:r>
              <a:rPr lang="en-IN" dirty="0" smtClean="0"/>
              <a:t> and replace the final line of code in the </a:t>
            </a:r>
            <a:r>
              <a:rPr lang="en-IN" b="1" dirty="0" err="1" smtClean="0"/>
              <a:t>OnActivateAsync</a:t>
            </a:r>
            <a:r>
              <a:rPr lang="en-IN" dirty="0" smtClean="0"/>
              <a:t> method.</a:t>
            </a:r>
          </a:p>
          <a:p>
            <a:r>
              <a:rPr lang="en-IN" sz="1200" kern="1200" dirty="0" smtClean="0">
                <a:solidFill>
                  <a:schemeClr val="tx1"/>
                </a:solidFill>
                <a:latin typeface="+mn-lt"/>
                <a:ea typeface="+mn-ea"/>
                <a:cs typeface="+mn-cs"/>
              </a:rPr>
              <a:t>return </a:t>
            </a:r>
            <a:r>
              <a:rPr lang="en-IN" sz="1200" kern="1200" dirty="0" err="1" smtClean="0">
                <a:solidFill>
                  <a:schemeClr val="tx1"/>
                </a:solidFill>
                <a:latin typeface="+mn-lt"/>
                <a:ea typeface="+mn-ea"/>
                <a:cs typeface="+mn-cs"/>
              </a:rPr>
              <a:t>Task.FromResult</a:t>
            </a:r>
            <a:r>
              <a:rPr lang="en-IN" sz="1200" kern="1200" dirty="0" smtClean="0">
                <a:solidFill>
                  <a:schemeClr val="tx1"/>
                </a:solidFill>
                <a:latin typeface="+mn-lt"/>
                <a:ea typeface="+mn-ea"/>
                <a:cs typeface="+mn-cs"/>
              </a:rPr>
              <a:t>(true);</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11</a:t>
            </a:fld>
            <a:endParaRPr lang="en-IN"/>
          </a:p>
        </p:txBody>
      </p:sp>
    </p:spTree>
    <p:extLst>
      <p:ext uri="{BB962C8B-B14F-4D97-AF65-F5344CB8AC3E}">
        <p14:creationId xmlns:p14="http://schemas.microsoft.com/office/powerpoint/2010/main" val="361672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smtClean="0">
                <a:solidFill>
                  <a:schemeClr val="tx1"/>
                </a:solidFill>
                <a:effectLst/>
                <a:latin typeface="+mn-lt"/>
                <a:ea typeface="+mn-ea"/>
                <a:cs typeface="+mn-cs"/>
              </a:rPr>
              <a:t>·       </a:t>
            </a:r>
            <a:r>
              <a:rPr lang="en-IN" dirty="0" err="1" smtClean="0">
                <a:effectLst/>
              </a:rPr>
              <a:t>Microsoft.ServiceFabric</a:t>
            </a:r>
            <a:r>
              <a:rPr lang="en-IN" dirty="0" smtClean="0">
                <a:effectLst/>
              </a:rPr>
              <a:t>: 5.6.220</a:t>
            </a:r>
          </a:p>
          <a:p>
            <a:r>
              <a:rPr lang="en-IN" sz="1200" kern="1200" dirty="0" smtClean="0">
                <a:solidFill>
                  <a:schemeClr val="tx1"/>
                </a:solidFill>
                <a:effectLst/>
                <a:latin typeface="+mn-lt"/>
                <a:ea typeface="+mn-ea"/>
                <a:cs typeface="+mn-cs"/>
              </a:rPr>
              <a:t>·       </a:t>
            </a:r>
            <a:r>
              <a:rPr lang="en-IN" dirty="0" err="1" smtClean="0">
                <a:effectLst/>
              </a:rPr>
              <a:t>Microsoft.ServiceFabric.Acrors</a:t>
            </a:r>
            <a:r>
              <a:rPr lang="en-IN" dirty="0" smtClean="0">
                <a:effectLst/>
              </a:rPr>
              <a:t>: 2.6.220</a:t>
            </a:r>
          </a:p>
          <a:p>
            <a:r>
              <a:rPr lang="en-IN" sz="1200" kern="1200" dirty="0" smtClean="0">
                <a:solidFill>
                  <a:schemeClr val="tx1"/>
                </a:solidFill>
                <a:effectLst/>
                <a:latin typeface="+mn-lt"/>
                <a:ea typeface="+mn-ea"/>
                <a:cs typeface="+mn-cs"/>
              </a:rPr>
              <a:t>·       </a:t>
            </a:r>
            <a:r>
              <a:rPr lang="en-IN" dirty="0" err="1" smtClean="0">
                <a:effectLst/>
              </a:rPr>
              <a:t>Microsoft.ServiceFabric.Data</a:t>
            </a:r>
            <a:r>
              <a:rPr lang="en-IN" dirty="0" smtClean="0">
                <a:effectLst/>
              </a:rPr>
              <a:t>: 2.6.220</a:t>
            </a:r>
          </a:p>
          <a:p>
            <a:r>
              <a:rPr lang="en-IN" sz="1200" kern="1200" dirty="0" smtClean="0">
                <a:solidFill>
                  <a:schemeClr val="tx1"/>
                </a:solidFill>
                <a:effectLst/>
                <a:latin typeface="+mn-lt"/>
                <a:ea typeface="+mn-ea"/>
                <a:cs typeface="+mn-cs"/>
              </a:rPr>
              <a:t>·       </a:t>
            </a:r>
            <a:r>
              <a:rPr lang="en-IN" dirty="0" err="1" smtClean="0">
                <a:effectLst/>
              </a:rPr>
              <a:t>Microsoft.ServiceFabric.FabricTransport.Internal</a:t>
            </a:r>
            <a:r>
              <a:rPr lang="en-IN" dirty="0" smtClean="0">
                <a:effectLst/>
              </a:rPr>
              <a:t>: 2.6.220</a:t>
            </a:r>
          </a:p>
          <a:p>
            <a:r>
              <a:rPr lang="en-IN" sz="1200" kern="1200" dirty="0" smtClean="0">
                <a:solidFill>
                  <a:schemeClr val="tx1"/>
                </a:solidFill>
                <a:effectLst/>
                <a:latin typeface="+mn-lt"/>
                <a:ea typeface="+mn-ea"/>
                <a:cs typeface="+mn-cs"/>
              </a:rPr>
              <a:t>·       </a:t>
            </a:r>
            <a:r>
              <a:rPr lang="en-IN" dirty="0" err="1" smtClean="0">
                <a:effectLst/>
              </a:rPr>
              <a:t>Microsoft.ServiceFabric.Services</a:t>
            </a:r>
            <a:r>
              <a:rPr lang="en-IN" dirty="0" smtClean="0">
                <a:effectLst/>
              </a:rPr>
              <a:t>: 2.6.220</a:t>
            </a:r>
          </a:p>
          <a:p>
            <a:r>
              <a:rPr lang="en-IN" sz="1200" kern="1200" dirty="0" smtClean="0">
                <a:solidFill>
                  <a:schemeClr val="tx1"/>
                </a:solidFill>
                <a:effectLst/>
                <a:latin typeface="+mn-lt"/>
                <a:ea typeface="+mn-ea"/>
                <a:cs typeface="+mn-cs"/>
              </a:rPr>
              <a:t>·       </a:t>
            </a:r>
            <a:r>
              <a:rPr lang="en-IN" dirty="0" err="1" smtClean="0">
                <a:effectLst/>
              </a:rPr>
              <a:t>Microsoft.ServiceFabric.Services.Remoting</a:t>
            </a:r>
            <a:r>
              <a:rPr lang="en-IN" dirty="0" smtClean="0">
                <a:effectLst/>
              </a:rPr>
              <a:t>: 2.6.220</a:t>
            </a:r>
          </a:p>
          <a:p>
            <a:r>
              <a:rPr lang="en-IN" sz="1200" kern="1200" dirty="0" smtClean="0">
                <a:solidFill>
                  <a:schemeClr val="tx1"/>
                </a:solidFill>
                <a:effectLst/>
                <a:latin typeface="+mn-lt"/>
                <a:ea typeface="+mn-ea"/>
                <a:cs typeface="+mn-cs"/>
              </a:rPr>
              <a:t>·       </a:t>
            </a:r>
            <a:r>
              <a:rPr lang="en-IN" dirty="0" err="1" smtClean="0">
                <a:effectLst/>
              </a:rPr>
              <a:t>Microsoft.VisualStudio.Azure.Fabric.MSBuild</a:t>
            </a:r>
            <a:r>
              <a:rPr lang="en-IN" dirty="0" smtClean="0">
                <a:effectLst/>
              </a:rPr>
              <a:t>: 1.6.0</a:t>
            </a:r>
          </a:p>
          <a:p>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17</a:t>
            </a:fld>
            <a:endParaRPr lang="en-IN"/>
          </a:p>
        </p:txBody>
      </p:sp>
    </p:spTree>
    <p:extLst>
      <p:ext uri="{BB962C8B-B14F-4D97-AF65-F5344CB8AC3E}">
        <p14:creationId xmlns:p14="http://schemas.microsoft.com/office/powerpoint/2010/main" val="212377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Click on the </a:t>
            </a:r>
            <a:r>
              <a:rPr lang="en-IN" b="1" dirty="0" smtClean="0"/>
              <a:t>Browse</a:t>
            </a:r>
            <a:r>
              <a:rPr lang="en-IN" dirty="0" smtClean="0"/>
              <a:t> tab, then type </a:t>
            </a:r>
            <a:r>
              <a:rPr lang="en-IN" i="1" dirty="0" err="1" smtClean="0"/>
              <a:t>System.ValueTuple</a:t>
            </a:r>
            <a:r>
              <a:rPr lang="en-IN" dirty="0" smtClean="0"/>
              <a:t> in the search box and click the matching result. On the right side of the window, check the boxes next to </a:t>
            </a:r>
            <a:r>
              <a:rPr lang="en-IN" b="1" dirty="0" err="1" smtClean="0"/>
              <a:t>SearchActor</a:t>
            </a:r>
            <a:r>
              <a:rPr lang="en-IN" dirty="0" smtClean="0"/>
              <a:t> and </a:t>
            </a:r>
            <a:r>
              <a:rPr lang="en-IN" b="1" dirty="0" err="1" smtClean="0"/>
              <a:t>SearchActor.Interfaces</a:t>
            </a:r>
            <a:r>
              <a:rPr lang="en-IN" dirty="0" smtClean="0"/>
              <a:t> and then click </a:t>
            </a:r>
            <a:r>
              <a:rPr lang="en-IN" b="1" dirty="0" smtClean="0"/>
              <a:t>Install</a:t>
            </a:r>
            <a:r>
              <a:rPr lang="en-IN" dirty="0" smtClean="0"/>
              <a:t>. Accept any confirmation boxes that show up.</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18</a:t>
            </a:fld>
            <a:endParaRPr lang="en-IN"/>
          </a:p>
        </p:txBody>
      </p:sp>
    </p:spTree>
    <p:extLst>
      <p:ext uri="{BB962C8B-B14F-4D97-AF65-F5344CB8AC3E}">
        <p14:creationId xmlns:p14="http://schemas.microsoft.com/office/powerpoint/2010/main" val="2471114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Choose </a:t>
            </a:r>
            <a:r>
              <a:rPr lang="en-IN" b="1" dirty="0" smtClean="0"/>
              <a:t>Assemblies</a:t>
            </a:r>
            <a:r>
              <a:rPr lang="en-IN" dirty="0" smtClean="0"/>
              <a:t> -&gt; </a:t>
            </a:r>
            <a:r>
              <a:rPr lang="en-IN" b="1" dirty="0" smtClean="0"/>
              <a:t>Framework</a:t>
            </a:r>
            <a:r>
              <a:rPr lang="en-IN" dirty="0" smtClean="0"/>
              <a:t>, then choose </a:t>
            </a:r>
            <a:r>
              <a:rPr lang="en-IN" b="1" dirty="0" err="1" smtClean="0"/>
              <a:t>System.Net.Http</a:t>
            </a:r>
            <a:r>
              <a:rPr lang="en-IN" dirty="0" smtClean="0"/>
              <a:t> and then click </a:t>
            </a:r>
            <a:r>
              <a:rPr lang="en-IN" b="1" dirty="0" smtClean="0"/>
              <a:t>OK</a:t>
            </a:r>
            <a:r>
              <a:rPr lang="en-IN" dirty="0" smtClean="0"/>
              <a:t>.</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21</a:t>
            </a:fld>
            <a:endParaRPr lang="en-IN"/>
          </a:p>
        </p:txBody>
      </p:sp>
    </p:spTree>
    <p:extLst>
      <p:ext uri="{BB962C8B-B14F-4D97-AF65-F5344CB8AC3E}">
        <p14:creationId xmlns:p14="http://schemas.microsoft.com/office/powerpoint/2010/main" val="2400728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smtClean="0">
                <a:solidFill>
                  <a:schemeClr val="tx1"/>
                </a:solidFill>
                <a:latin typeface="+mn-lt"/>
                <a:ea typeface="+mn-ea"/>
                <a:cs typeface="+mn-cs"/>
              </a:rPr>
              <a:t>using </a:t>
            </a:r>
            <a:r>
              <a:rPr lang="en-IN" sz="1200" kern="1200" dirty="0" err="1" smtClean="0">
                <a:solidFill>
                  <a:schemeClr val="tx1"/>
                </a:solidFill>
                <a:latin typeface="+mn-lt"/>
                <a:ea typeface="+mn-ea"/>
                <a:cs typeface="+mn-cs"/>
              </a:rPr>
              <a:t>System.Net.Http</a:t>
            </a:r>
            <a:r>
              <a:rPr lang="en-IN" sz="1200" kern="1200" dirty="0" smtClean="0">
                <a:solidFill>
                  <a:schemeClr val="tx1"/>
                </a:solidFill>
                <a:latin typeface="+mn-lt"/>
                <a:ea typeface="+mn-ea"/>
                <a:cs typeface="+mn-cs"/>
              </a:rPr>
              <a:t>;</a:t>
            </a:r>
          </a:p>
          <a:p>
            <a:r>
              <a:rPr lang="en-IN" sz="1200" kern="1200" dirty="0" smtClean="0">
                <a:solidFill>
                  <a:schemeClr val="tx1"/>
                </a:solidFill>
                <a:latin typeface="+mn-lt"/>
                <a:ea typeface="+mn-ea"/>
                <a:cs typeface="+mn-cs"/>
              </a:rPr>
              <a:t>using </a:t>
            </a:r>
            <a:r>
              <a:rPr lang="en-IN" sz="1200" kern="1200" dirty="0" err="1" smtClean="0">
                <a:solidFill>
                  <a:schemeClr val="tx1"/>
                </a:solidFill>
                <a:latin typeface="+mn-lt"/>
                <a:ea typeface="+mn-ea"/>
                <a:cs typeface="+mn-cs"/>
              </a:rPr>
              <a:t>System.Text.RegularExpressions</a:t>
            </a:r>
            <a:r>
              <a:rPr lang="en-IN" sz="1200" kern="1200" dirty="0" smtClean="0">
                <a:solidFill>
                  <a:schemeClr val="tx1"/>
                </a:solidFill>
                <a:latin typeface="+mn-lt"/>
                <a:ea typeface="+mn-ea"/>
                <a:cs typeface="+mn-cs"/>
              </a:rPr>
              <a:t>;</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22</a:t>
            </a:fld>
            <a:endParaRPr lang="en-IN"/>
          </a:p>
        </p:txBody>
      </p:sp>
    </p:spTree>
    <p:extLst>
      <p:ext uri="{BB962C8B-B14F-4D97-AF65-F5344CB8AC3E}">
        <p14:creationId xmlns:p14="http://schemas.microsoft.com/office/powerpoint/2010/main" val="43335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At the bottom of the </a:t>
            </a:r>
            <a:r>
              <a:rPr lang="en-IN" b="1" dirty="0" err="1" smtClean="0"/>
              <a:t>SearchActor</a:t>
            </a:r>
            <a:r>
              <a:rPr lang="en-IN" dirty="0" smtClean="0"/>
              <a:t> class (beneath the “</a:t>
            </a:r>
            <a:r>
              <a:rPr lang="en-IN" dirty="0" err="1" smtClean="0"/>
              <a:t>OnActivateAsync</a:t>
            </a:r>
            <a:r>
              <a:rPr lang="en-IN" dirty="0" smtClean="0"/>
              <a:t>” method), add this new property and method. This code simply takes a Uri object and a string keyword. It then downloads the raw content of the page at that Uri and searches it for any occurrences of that keyword. It then returns the number of occurrences that it found along with the Uri it was searching. This is all the functionality that the search actor actually has. It exposes this method through its interface so that other services in the Service Fabric application can create and communicate with actor instances of this type. In this case, when an actor instance is created, the service that created it (and has a reference to it) can call this “</a:t>
            </a:r>
            <a:r>
              <a:rPr lang="en-IN" dirty="0" err="1" smtClean="0"/>
              <a:t>SearchForKeyword</a:t>
            </a:r>
            <a:r>
              <a:rPr lang="en-IN" dirty="0" smtClean="0"/>
              <a:t>” method to get search results from a web page. </a:t>
            </a:r>
            <a:r>
              <a:rPr lang="en-IN" i="1" dirty="0" smtClean="0"/>
              <a:t>(You will see some red squiggles under the method name until the next step, that is ok)</a:t>
            </a:r>
            <a:endParaRPr lang="en-IN" dirty="0"/>
          </a:p>
        </p:txBody>
      </p:sp>
      <p:sp>
        <p:nvSpPr>
          <p:cNvPr id="4" name="Slide Number Placeholder 3"/>
          <p:cNvSpPr>
            <a:spLocks noGrp="1"/>
          </p:cNvSpPr>
          <p:nvPr>
            <p:ph type="sldNum" sz="quarter" idx="10"/>
          </p:nvPr>
        </p:nvSpPr>
        <p:spPr/>
        <p:txBody>
          <a:bodyPr/>
          <a:lstStyle/>
          <a:p>
            <a:fld id="{5C847B1F-6A7E-43C2-932A-0190DF3C3C8F}" type="slidenum">
              <a:rPr lang="en-IN" smtClean="0"/>
              <a:t>23</a:t>
            </a:fld>
            <a:endParaRPr lang="en-IN"/>
          </a:p>
        </p:txBody>
      </p:sp>
    </p:spTree>
    <p:extLst>
      <p:ext uri="{BB962C8B-B14F-4D97-AF65-F5344CB8AC3E}">
        <p14:creationId xmlns:p14="http://schemas.microsoft.com/office/powerpoint/2010/main" val="220468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C7217166-5AA9-4716-B327-14671A6752E8}" type="datetimeFigureOut">
              <a:rPr lang="en-IN" smtClean="0"/>
              <a:t>17-11-2017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399105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7217166-5AA9-4716-B327-14671A6752E8}" type="datetimeFigureOut">
              <a:rPr lang="en-IN" smtClean="0"/>
              <a:t>17-11-2017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3231233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7217166-5AA9-4716-B327-14671A6752E8}" type="datetimeFigureOut">
              <a:rPr lang="en-IN" smtClean="0"/>
              <a:t>17-11-2017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895362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7217166-5AA9-4716-B327-14671A6752E8}" type="datetimeFigureOut">
              <a:rPr lang="en-IN" smtClean="0"/>
              <a:t>17-11-2017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3576050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217166-5AA9-4716-B327-14671A6752E8}" type="datetimeFigureOut">
              <a:rPr lang="en-IN" smtClean="0"/>
              <a:t>17-11-2017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1661964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C7217166-5AA9-4716-B327-14671A6752E8}" type="datetimeFigureOut">
              <a:rPr lang="en-IN" smtClean="0"/>
              <a:t>17-11-2017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1263321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C7217166-5AA9-4716-B327-14671A6752E8}" type="datetimeFigureOut">
              <a:rPr lang="en-IN" smtClean="0"/>
              <a:t>17-11-2017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2753359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C7217166-5AA9-4716-B327-14671A6752E8}" type="datetimeFigureOut">
              <a:rPr lang="en-IN" smtClean="0"/>
              <a:t>17-11-2017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3158285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217166-5AA9-4716-B327-14671A6752E8}" type="datetimeFigureOut">
              <a:rPr lang="en-IN" smtClean="0"/>
              <a:t>17-11-2017</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2461687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217166-5AA9-4716-B327-14671A6752E8}" type="datetimeFigureOut">
              <a:rPr lang="en-IN" smtClean="0"/>
              <a:t>17-11-2017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3163714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217166-5AA9-4716-B327-14671A6752E8}" type="datetimeFigureOut">
              <a:rPr lang="en-IN" smtClean="0"/>
              <a:t>17-11-2017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57D5E1-CC3B-4F2A-9667-60BC137048EE}" type="slidenum">
              <a:rPr lang="en-IN" smtClean="0"/>
              <a:t>‹#›</a:t>
            </a:fld>
            <a:endParaRPr lang="en-IN"/>
          </a:p>
        </p:txBody>
      </p:sp>
    </p:spTree>
    <p:extLst>
      <p:ext uri="{BB962C8B-B14F-4D97-AF65-F5344CB8AC3E}">
        <p14:creationId xmlns:p14="http://schemas.microsoft.com/office/powerpoint/2010/main" val="2885215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217166-5AA9-4716-B327-14671A6752E8}" type="datetimeFigureOut">
              <a:rPr lang="en-IN" smtClean="0"/>
              <a:t>17-11-2017</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57D5E1-CC3B-4F2A-9667-60BC137048EE}" type="slidenum">
              <a:rPr lang="en-IN" smtClean="0"/>
              <a:t>‹#›</a:t>
            </a:fld>
            <a:endParaRPr lang="en-IN"/>
          </a:p>
        </p:txBody>
      </p:sp>
    </p:spTree>
    <p:extLst>
      <p:ext uri="{BB962C8B-B14F-4D97-AF65-F5344CB8AC3E}">
        <p14:creationId xmlns:p14="http://schemas.microsoft.com/office/powerpoint/2010/main" val="884894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41400" y="598805"/>
            <a:ext cx="10515600" cy="1325563"/>
          </a:xfrm>
        </p:spPr>
        <p:txBody>
          <a:bodyPr>
            <a:normAutofit fontScale="90000"/>
          </a:bodyPr>
          <a:lstStyle/>
          <a:p>
            <a:r>
              <a:rPr lang="en-IN" sz="4000" b="1" dirty="0" smtClean="0">
                <a:solidFill>
                  <a:schemeClr val="bg1"/>
                </a:solidFill>
              </a:rPr>
              <a:t>Create a Service Fabric solution with Visual Studio 2017</a:t>
            </a:r>
            <a:r>
              <a:rPr lang="en-IN" b="1" dirty="0" smtClean="0">
                <a:solidFill>
                  <a:schemeClr val="bg1"/>
                </a:solidFill>
              </a:rPr>
              <a:t/>
            </a:r>
            <a:br>
              <a:rPr lang="en-IN" b="1" dirty="0" smtClean="0">
                <a:solidFill>
                  <a:schemeClr val="bg1"/>
                </a:solidFill>
              </a:rPr>
            </a:br>
            <a:endParaRPr lang="en-IN" dirty="0">
              <a:solidFill>
                <a:schemeClr val="bg1"/>
              </a:solidFill>
            </a:endParaRPr>
          </a:p>
        </p:txBody>
      </p:sp>
      <p:sp>
        <p:nvSpPr>
          <p:cNvPr id="3" name="Content Placeholder 2"/>
          <p:cNvSpPr>
            <a:spLocks noGrp="1"/>
          </p:cNvSpPr>
          <p:nvPr>
            <p:ph idx="1"/>
          </p:nvPr>
        </p:nvSpPr>
        <p:spPr/>
        <p:txBody>
          <a:bodyPr/>
          <a:lstStyle/>
          <a:p>
            <a:pPr marL="0" indent="0" algn="just">
              <a:buNone/>
            </a:pPr>
            <a:endParaRPr lang="en-IN" i="1" dirty="0" smtClean="0">
              <a:solidFill>
                <a:schemeClr val="bg1"/>
              </a:solidFill>
            </a:endParaRPr>
          </a:p>
          <a:p>
            <a:pPr marL="0" indent="0" algn="just">
              <a:buNone/>
            </a:pPr>
            <a:r>
              <a:rPr lang="en-IN" i="1" dirty="0" smtClean="0">
                <a:solidFill>
                  <a:schemeClr val="bg1"/>
                </a:solidFill>
              </a:rPr>
              <a:t>In this exercise, you are going to create a new Service Fabric solution using Visual Studio 2017 that will initially include two </a:t>
            </a:r>
            <a:r>
              <a:rPr lang="en-IN" i="1" dirty="0" err="1" smtClean="0">
                <a:solidFill>
                  <a:schemeClr val="bg1"/>
                </a:solidFill>
              </a:rPr>
              <a:t>microservice</a:t>
            </a:r>
            <a:r>
              <a:rPr lang="en-IN" i="1" dirty="0" smtClean="0">
                <a:solidFill>
                  <a:schemeClr val="bg1"/>
                </a:solidFill>
              </a:rPr>
              <a:t> project types. These </a:t>
            </a:r>
            <a:r>
              <a:rPr lang="en-IN" i="1" dirty="0" err="1" smtClean="0">
                <a:solidFill>
                  <a:schemeClr val="bg1"/>
                </a:solidFill>
              </a:rPr>
              <a:t>microservices</a:t>
            </a:r>
            <a:r>
              <a:rPr lang="en-IN" i="1" dirty="0" smtClean="0">
                <a:solidFill>
                  <a:schemeClr val="bg1"/>
                </a:solidFill>
              </a:rPr>
              <a:t> will be the Actor Service and the ASP.NET Core web service. Each instance of the reliable actor service will be a separate unit of execution (like a thread) and this will allow the search across each website to occur in parallel. This first portion of the lab will be creating the code for that reliable actor service.</a:t>
            </a:r>
            <a:endParaRPr lang="en-IN" i="1" dirty="0">
              <a:solidFill>
                <a:schemeClr val="bg1"/>
              </a:solidFill>
            </a:endParaRPr>
          </a:p>
        </p:txBody>
      </p:sp>
    </p:spTree>
    <p:extLst>
      <p:ext uri="{BB962C8B-B14F-4D97-AF65-F5344CB8AC3E}">
        <p14:creationId xmlns:p14="http://schemas.microsoft.com/office/powerpoint/2010/main" val="148629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28158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50108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65337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612099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60547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141328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13388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425387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321277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21790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a:p>
        </p:txBody>
      </p:sp>
      <p:sp>
        <p:nvSpPr>
          <p:cNvPr id="3" name="Subtitle 2"/>
          <p:cNvSpPr>
            <a:spLocks noGrp="1"/>
          </p:cNvSpPr>
          <p:nvPr>
            <p:ph type="subTitle"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496407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941319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180618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705815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803216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8492591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055382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40264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5702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5" name="Picture 4"/>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953660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9853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86847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92043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0" y="-9625"/>
            <a:ext cx="12192000" cy="6858000"/>
          </a:xfrm>
          <a:prstGeom prst="rect">
            <a:avLst/>
          </a:prstGeom>
        </p:spPr>
      </p:pic>
    </p:spTree>
    <p:extLst>
      <p:ext uri="{BB962C8B-B14F-4D97-AF65-F5344CB8AC3E}">
        <p14:creationId xmlns:p14="http://schemas.microsoft.com/office/powerpoint/2010/main" val="1194162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871010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492</Words>
  <Application>Microsoft Office PowerPoint</Application>
  <PresentationFormat>Widescreen</PresentationFormat>
  <Paragraphs>30</Paragraphs>
  <Slides>26</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Create a Service Fabric solution with Visual Studio 2017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 Rasheed Feroz Khan.J</dc:creator>
  <cp:lastModifiedBy>Abdul Rasheed Feroz Khan.J</cp:lastModifiedBy>
  <cp:revision>3</cp:revision>
  <dcterms:created xsi:type="dcterms:W3CDTF">2017-11-16T19:09:23Z</dcterms:created>
  <dcterms:modified xsi:type="dcterms:W3CDTF">2017-11-16T19:36:11Z</dcterms:modified>
</cp:coreProperties>
</file>

<file path=docProps/thumbnail.jpeg>
</file>